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3" r:id="rId4"/>
    <p:sldId id="267" r:id="rId5"/>
    <p:sldId id="268" r:id="rId6"/>
    <p:sldId id="289" r:id="rId7"/>
    <p:sldId id="288" r:id="rId8"/>
    <p:sldId id="290" r:id="rId9"/>
    <p:sldId id="291" r:id="rId10"/>
    <p:sldId id="294" r:id="rId11"/>
    <p:sldId id="269" r:id="rId12"/>
    <p:sldId id="273" r:id="rId13"/>
    <p:sldId id="295" r:id="rId14"/>
    <p:sldId id="278" r:id="rId15"/>
    <p:sldId id="296" r:id="rId16"/>
    <p:sldId id="279" r:id="rId17"/>
    <p:sldId id="280" r:id="rId18"/>
    <p:sldId id="292" r:id="rId19"/>
    <p:sldId id="274" r:id="rId20"/>
    <p:sldId id="297" r:id="rId21"/>
    <p:sldId id="272" r:id="rId22"/>
    <p:sldId id="298" r:id="rId23"/>
    <p:sldId id="299" r:id="rId24"/>
    <p:sldId id="283" r:id="rId25"/>
    <p:sldId id="300" r:id="rId26"/>
    <p:sldId id="301" r:id="rId27"/>
    <p:sldId id="276" r:id="rId28"/>
    <p:sldId id="302" r:id="rId29"/>
    <p:sldId id="307" r:id="rId30"/>
    <p:sldId id="308" r:id="rId31"/>
    <p:sldId id="309" r:id="rId32"/>
    <p:sldId id="304" r:id="rId33"/>
    <p:sldId id="306" r:id="rId34"/>
    <p:sldId id="305" r:id="rId35"/>
    <p:sldId id="303" r:id="rId36"/>
    <p:sldId id="257" r:id="rId37"/>
    <p:sldId id="262" r:id="rId38"/>
    <p:sldId id="258" r:id="rId39"/>
    <p:sldId id="264" r:id="rId40"/>
    <p:sldId id="259" r:id="rId41"/>
    <p:sldId id="26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948-D9F2-4933-BFA0-730825583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74595-B71B-45AC-A17D-AFE3F5A5D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C114C-5955-4960-B9E0-A198501C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6E508-6012-40F4-A5FF-F809B3A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6FF2-61E7-4958-AD51-DB5198E3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68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C3EB-2588-44BB-91B2-C085CFBB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D2F58-EC7A-4947-A5CD-7C571D31F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99C19-8873-4B8E-9BFD-D3584187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429C8-F204-4590-9B99-33FCD8E5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FB643-116A-4323-BEEE-47BEC2B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63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1D61F-E026-4441-91FA-64CEE7607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00FBD-30AB-4C79-9208-1F697FC0E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7F6C4-A2A5-41A6-98D8-EEB9AC8D7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9F2FF-D111-450F-A05F-F9A22BC5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6E746-9EB4-4FDB-A7DA-D49C7541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776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E711BFE-E5C5-4AB5-9F8C-3F24096F5E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7C9E0F1-A3AF-4CB1-BC7E-6C5E00929C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2007 Wiley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C462169-0D6B-4C9E-9260-A2FEBDEF50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D9A242-D698-4E07-99B2-9B540DF1F0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06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D1EC-91CF-4B2C-BDA2-B6D19CEB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79BC-3CE9-4E73-80E6-756D177B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54FD8-C0ED-4C2B-B72B-386D2450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7ECE3-2D9E-4947-B9D3-16C154B3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65F47-D7B8-426F-B73D-7361F7A5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62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D361-B265-4B07-8E04-FB778C7F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9BF99-99AC-46D8-B06F-A3DE256CF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40B38-7618-44BD-91FB-11EFA871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E7AF3-3854-41E4-8E33-5A8E601B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ED098-43A2-44C6-85C0-A2471591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29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787A7-0C39-4428-BEE5-C01DC74A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C1BBA-8003-46AB-A609-64802A3C6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7012D-C850-480C-9035-AE38A05DA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5A19D-FDDD-4AED-BE5D-830CB76C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B1368-E1E8-4276-8C76-84514C6A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1B394-4509-4449-AD36-CA10418B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10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FBD8-E504-494A-8506-C1081C05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16B88-8EB4-479A-AAA6-8037F765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1CC20-9F7F-4C69-AC41-58EEB649F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C2002-A145-4B6A-AB63-36FC65D39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5E1E9-5602-4A88-A0AF-54F3B5C00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F328F-A07F-404C-BD36-00B195D7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3AF06-96E2-45AF-A332-7B9C6165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D595F-B89D-40B0-B1E0-4B3A438B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055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35E4-D3B0-4366-ADA3-1D666553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3241A-0446-416F-AD75-80C43184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F0711-78E4-440E-A665-F1FF3259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952AE-85DA-41F5-8995-1AC40F67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76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15391-96A6-485F-8D97-B51294587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C3917-5EFE-476C-BAC4-0BA3EFC9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2B1-AE50-4F63-B41D-B09D0E941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813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7831A-C7C6-4454-B017-912CE849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14A66-B976-4CAC-828D-1AA2E61B6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5FB1F-B820-415D-9F11-32AE3EB7E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80424-CE72-49E6-8049-353AA1AB7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8478C-76A6-4B0C-9C50-25588E6B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CB-BF77-4BC3-913B-B5177015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33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9A69-38B7-4BC8-AC79-CD7AD0733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0624F-196F-401E-AADA-D5B6E0236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02E9D-7337-4585-8A80-38BB8EBEB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827BB-DB71-43B4-AEA8-1BFF1230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C81A9-1E13-4A68-86E3-359E6A48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111D0-83B4-48C0-A3C7-C98471AD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63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9F13FF-2997-460C-BA49-472793E8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1DEFA-DEC3-4D1E-80F0-C961617D7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5013-9AC7-47A8-BA3C-9FB5904B80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F880E-6929-4703-8D26-3C360A38E9D8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1FFF6-C2CB-454E-A1B4-43C91A31B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50041-5A43-403C-BFDC-1D9CDA5BC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1E404-456C-4168-885E-501FFA0B1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96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jpeg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67B0-674E-44CA-B017-FD56C5293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Guidelines for selection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454ED-A5D4-4C76-B44B-29C1071396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1630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6B8772D6-24CF-4B71-9EB2-CA171CC2AC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Designing Processes	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3E56779-397B-47FD-ACC6-88282531B8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Process design tools include</a:t>
            </a:r>
          </a:p>
          <a:p>
            <a:pPr lvl="1" eaLnBrk="1" hangingPunct="1"/>
            <a:r>
              <a:rPr lang="en-US" altLang="el-GR"/>
              <a:t>Process flow analysis </a:t>
            </a:r>
          </a:p>
          <a:p>
            <a:pPr lvl="1" eaLnBrk="1" hangingPunct="1"/>
            <a:r>
              <a:rPr lang="en-US" altLang="el-GR"/>
              <a:t>Process flowchart</a:t>
            </a:r>
          </a:p>
          <a:p>
            <a:pPr eaLnBrk="1" hangingPunct="1"/>
            <a:r>
              <a:rPr lang="en-US" altLang="el-GR"/>
              <a:t>Design considerations include</a:t>
            </a:r>
          </a:p>
          <a:p>
            <a:pPr lvl="1" eaLnBrk="1" hangingPunct="1"/>
            <a:r>
              <a:rPr lang="en-US" altLang="el-GR"/>
              <a:t>Make-to-stock strategy</a:t>
            </a:r>
          </a:p>
          <a:p>
            <a:pPr lvl="1" eaLnBrk="1" hangingPunct="1"/>
            <a:r>
              <a:rPr lang="en-US" altLang="el-GR"/>
              <a:t>Assemble-to-order strategy</a:t>
            </a:r>
          </a:p>
          <a:p>
            <a:pPr lvl="1" eaLnBrk="1" hangingPunct="1"/>
            <a:r>
              <a:rPr lang="en-US" altLang="el-GR"/>
              <a:t>Make-to-order strategy </a:t>
            </a:r>
          </a:p>
          <a:p>
            <a:pPr lvl="1" eaLnBrk="1" hangingPunct="1"/>
            <a:endParaRPr lang="en-US" altLang="el-G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199D692A-6BD5-403A-9928-AAF8CCDFA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Process Design Tools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D76CDA5A-2DB3-46DB-8333-0EE41655ABA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2017714"/>
            <a:ext cx="3276600" cy="45354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l-GR" sz="1800" b="1">
                <a:solidFill>
                  <a:schemeClr val="folHlink"/>
                </a:solidFill>
              </a:rPr>
              <a:t>Process flow analysis</a:t>
            </a:r>
            <a:r>
              <a:rPr lang="en-US" altLang="el-GR" sz="1800"/>
              <a:t> is a tool used to analyze and document the sequence of steps within a total process. Usually first step in Process Reengineering.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l-GR" sz="2000" b="1">
                <a:solidFill>
                  <a:schemeClr val="folHlink"/>
                </a:solidFill>
              </a:rPr>
              <a:t>Process Re-engineering</a:t>
            </a:r>
            <a:r>
              <a:rPr lang="en-US" altLang="el-GR" sz="2000"/>
              <a:t> is a structured approach used when major business changes are required as a result of: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l-GR" sz="1800"/>
              <a:t>Major new products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l-GR" sz="1800"/>
              <a:t>Quality improvement needed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l-GR" sz="1800"/>
              <a:t>Better competitors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l-GR" sz="1800"/>
              <a:t>Inadequate performance</a:t>
            </a:r>
          </a:p>
          <a:p>
            <a:pPr lvl="1" eaLnBrk="1" hangingPunct="1">
              <a:lnSpc>
                <a:spcPct val="80000"/>
              </a:lnSpc>
            </a:pPr>
            <a:endParaRPr lang="en-US" altLang="el-GR" sz="1800"/>
          </a:p>
        </p:txBody>
      </p:sp>
      <p:pic>
        <p:nvPicPr>
          <p:cNvPr id="23557" name="Picture 13" descr="03_06copy">
            <a:extLst>
              <a:ext uri="{FF2B5EF4-FFF2-40B4-BE49-F238E27FC236}">
                <a16:creationId xmlns:a16="http://schemas.microsoft.com/office/drawing/2014/main" id="{EF61F847-69BD-435F-A600-9642CBE16358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1" y="2017714"/>
            <a:ext cx="5148263" cy="4535487"/>
          </a:xfr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DCF15B31-0C8B-4CB3-97C1-2EC8ACB21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3600"/>
              <a:t>Facility Layout and Process Choice</a:t>
            </a:r>
          </a:p>
        </p:txBody>
      </p:sp>
      <p:pic>
        <p:nvPicPr>
          <p:cNvPr id="24580" name="Picture 7" descr="w0022-n">
            <a:extLst>
              <a:ext uri="{FF2B5EF4-FFF2-40B4-BE49-F238E27FC236}">
                <a16:creationId xmlns:a16="http://schemas.microsoft.com/office/drawing/2014/main" id="{63DD7DCA-0ACE-4643-9E51-88D74EC6A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509860"/>
            <a:ext cx="8610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4">
            <a:extLst>
              <a:ext uri="{FF2B5EF4-FFF2-40B4-BE49-F238E27FC236}">
                <a16:creationId xmlns:a16="http://schemas.microsoft.com/office/drawing/2014/main" id="{885845CC-45DB-4919-8902-259CFA4C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l-GR" sz="1400"/>
              <a:t>© 2007 Wiley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C43EAC9-6E12-4A5B-B31B-AEA34531B8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Process Performance Metrics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96F4AA1A-C5C3-4CB8-BDE3-995BB3A73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Determining if a process is functioning properly is required</a:t>
            </a:r>
          </a:p>
          <a:p>
            <a:pPr eaLnBrk="1" hangingPunct="1"/>
            <a:r>
              <a:rPr lang="en-US" altLang="el-GR"/>
              <a:t>Determination requires measuring performance</a:t>
            </a:r>
          </a:p>
          <a:p>
            <a:pPr lvl="1" eaLnBrk="1" hangingPunct="1"/>
            <a:r>
              <a:rPr lang="en-US" altLang="el-GR" b="1"/>
              <a:t>Process performance metrics</a:t>
            </a:r>
            <a:r>
              <a:rPr lang="en-US" altLang="el-GR"/>
              <a:t> – measurement of different process characteristics that tell us how a process is performing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7991B72A-04BA-4D8B-9A63-C304E81858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Process Performance Metrics</a:t>
            </a:r>
          </a:p>
        </p:txBody>
      </p:sp>
      <p:graphicFrame>
        <p:nvGraphicFramePr>
          <p:cNvPr id="26628" name="Object 5">
            <a:extLst>
              <a:ext uri="{FF2B5EF4-FFF2-40B4-BE49-F238E27FC236}">
                <a16:creationId xmlns:a16="http://schemas.microsoft.com/office/drawing/2014/main" id="{6E2A45A1-A552-449C-8338-D404604C9C0D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1981201" y="2017714"/>
          <a:ext cx="8442325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hoto Editor Photo" r:id="rId3" imgW="14485714" imgH="7780952" progId="MSPhotoEd.3">
                  <p:embed/>
                </p:oleObj>
              </mc:Choice>
              <mc:Fallback>
                <p:oleObj name="Photo Editor Photo" r:id="rId3" imgW="14485714" imgH="7780952" progId="MSPhotoEd.3">
                  <p:embed/>
                  <p:pic>
                    <p:nvPicPr>
                      <p:cNvPr id="26628" name="Object 5">
                        <a:extLst>
                          <a:ext uri="{FF2B5EF4-FFF2-40B4-BE49-F238E27FC236}">
                            <a16:creationId xmlns:a16="http://schemas.microsoft.com/office/drawing/2014/main" id="{6E2A45A1-A552-449C-8338-D404604C9C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1" y="2017714"/>
                        <a:ext cx="8442325" cy="423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9AD5E5F-05E5-421B-B314-2B15E9093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Linking Product Design &amp; Process Selection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025759C-3B82-418E-BC2F-3168CE314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l-GR"/>
              <a:t>Product design and process selection directly linked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l-GR"/>
              <a:t>Type of product selected defines type of operation required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l-GR"/>
              <a:t>Type of operation available defines broader organizational aspects such as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/>
              <a:t>Equipment required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/>
              <a:t>Facility arrangement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/>
              <a:t>Organizational structure</a:t>
            </a:r>
            <a:br>
              <a:rPr lang="en-US" altLang="el-GR"/>
            </a:br>
            <a:endParaRPr lang="en-US" altLang="el-G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F87637AE-F086-4331-AD4F-207FD2EEF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3600"/>
              <a:t>Linking Design &amp; Process Selection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FBA2D5C-9ACD-4611-A8A2-A3ADACF44C1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2017713"/>
            <a:ext cx="8686800" cy="4114800"/>
          </a:xfrm>
        </p:spPr>
        <p:txBody>
          <a:bodyPr/>
          <a:lstStyle/>
          <a:p>
            <a:pPr eaLnBrk="1" hangingPunct="1"/>
            <a:r>
              <a:rPr lang="en-US" altLang="el-GR" sz="1800"/>
              <a:t>Organizational Decisions appropriate for different types of operations</a:t>
            </a:r>
          </a:p>
        </p:txBody>
      </p:sp>
      <p:graphicFrame>
        <p:nvGraphicFramePr>
          <p:cNvPr id="28677" name="Object 4">
            <a:extLst>
              <a:ext uri="{FF2B5EF4-FFF2-40B4-BE49-F238E27FC236}">
                <a16:creationId xmlns:a16="http://schemas.microsoft.com/office/drawing/2014/main" id="{37406F62-3A29-4629-8247-D53CC343B30B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752600" y="2438400"/>
          <a:ext cx="86868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Photo Editor Photo" r:id="rId3" imgW="14375232" imgH="5533333" progId="MSPhotoEd.3">
                  <p:embed/>
                </p:oleObj>
              </mc:Choice>
              <mc:Fallback>
                <p:oleObj name="Photo Editor Photo" r:id="rId3" imgW="14375232" imgH="5533333" progId="MSPhotoEd.3">
                  <p:embed/>
                  <p:pic>
                    <p:nvPicPr>
                      <p:cNvPr id="28677" name="Object 4">
                        <a:extLst>
                          <a:ext uri="{FF2B5EF4-FFF2-40B4-BE49-F238E27FC236}">
                            <a16:creationId xmlns:a16="http://schemas.microsoft.com/office/drawing/2014/main" id="{37406F62-3A29-4629-8247-D53CC343B3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438400"/>
                        <a:ext cx="86868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AF1D0D2E-A845-45F9-81A6-6F94368209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3600"/>
              <a:t>Intermittent VS. Repetitive Layouts</a:t>
            </a:r>
            <a:r>
              <a:rPr lang="en-US" altLang="el-GR"/>
              <a:t> </a:t>
            </a:r>
          </a:p>
        </p:txBody>
      </p:sp>
      <p:pic>
        <p:nvPicPr>
          <p:cNvPr id="29700" name="Picture 4" descr="w0024-n">
            <a:extLst>
              <a:ext uri="{FF2B5EF4-FFF2-40B4-BE49-F238E27FC236}">
                <a16:creationId xmlns:a16="http://schemas.microsoft.com/office/drawing/2014/main" id="{59B59B87-4C35-4A05-BC7A-66C9D803AB3A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2057400"/>
            <a:ext cx="7543800" cy="4191000"/>
          </a:xfr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>
            <a:extLst>
              <a:ext uri="{FF2B5EF4-FFF2-40B4-BE49-F238E27FC236}">
                <a16:creationId xmlns:a16="http://schemas.microsoft.com/office/drawing/2014/main" id="{1B13D744-CB96-43DD-B792-B2615CC9BA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Product and Service Strategy	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90A81F2-3562-40B0-87BC-995075DCA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Type of operation is directly related to product and service strategy</a:t>
            </a:r>
          </a:p>
          <a:p>
            <a:pPr eaLnBrk="1" hangingPunct="1"/>
            <a:r>
              <a:rPr lang="en-US" altLang="el-GR"/>
              <a:t>Three basic strategies include</a:t>
            </a:r>
          </a:p>
          <a:p>
            <a:pPr lvl="1" eaLnBrk="1" hangingPunct="1"/>
            <a:r>
              <a:rPr lang="en-US" altLang="el-GR"/>
              <a:t>Make-to-stock; in anticipation of demand</a:t>
            </a:r>
          </a:p>
          <a:p>
            <a:pPr lvl="1" eaLnBrk="1" hangingPunct="1"/>
            <a:r>
              <a:rPr lang="en-US" altLang="el-GR"/>
              <a:t>Assemble-to-order; built from standard components on order</a:t>
            </a:r>
          </a:p>
          <a:p>
            <a:pPr lvl="1" eaLnBrk="1" hangingPunct="1"/>
            <a:r>
              <a:rPr lang="en-US" altLang="el-GR"/>
              <a:t>Make-to-order; produce to customer specification at time of order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DC9407C0-8575-440F-B4A2-24585113F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3600"/>
              <a:t>Product and Service Strategy Options</a:t>
            </a:r>
          </a:p>
        </p:txBody>
      </p:sp>
      <p:graphicFrame>
        <p:nvGraphicFramePr>
          <p:cNvPr id="31748" name="Object 6">
            <a:extLst>
              <a:ext uri="{FF2B5EF4-FFF2-40B4-BE49-F238E27FC236}">
                <a16:creationId xmlns:a16="http://schemas.microsoft.com/office/drawing/2014/main" id="{42EEACBE-2DB4-43E1-9519-A40BE64A1A9F}"/>
              </a:ext>
            </a:extLst>
          </p:cNvPr>
          <p:cNvGraphicFramePr>
            <a:graphicFrameLocks noChangeAspect="1"/>
          </p:cNvGraphicFramePr>
          <p:nvPr>
            <p:ph idx="4294967295"/>
          </p:nvPr>
        </p:nvGraphicFramePr>
        <p:xfrm>
          <a:off x="5241926" y="2017713"/>
          <a:ext cx="542607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Chart" r:id="rId3" imgW="9751119" imgH="7393848" progId="MSGraph.Chart.8">
                  <p:embed followColorScheme="full"/>
                </p:oleObj>
              </mc:Choice>
              <mc:Fallback>
                <p:oleObj name="Chart" r:id="rId3" imgW="9751119" imgH="7393848" progId="MSGraph.Chart.8">
                  <p:embed followColorScheme="full"/>
                  <p:pic>
                    <p:nvPicPr>
                      <p:cNvPr id="31748" name="Object 6">
                        <a:extLst>
                          <a:ext uri="{FF2B5EF4-FFF2-40B4-BE49-F238E27FC236}">
                            <a16:creationId xmlns:a16="http://schemas.microsoft.com/office/drawing/2014/main" id="{42EEACBE-2DB4-43E1-9519-A40BE64A1A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6" y="2017713"/>
                        <a:ext cx="5426075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9" name="Picture 8" descr="w0025-n">
            <a:extLst>
              <a:ext uri="{FF2B5EF4-FFF2-40B4-BE49-F238E27FC236}">
                <a16:creationId xmlns:a16="http://schemas.microsoft.com/office/drawing/2014/main" id="{9FDF12B4-A84D-40B2-9D01-C988026C4EC1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981200"/>
            <a:ext cx="7924800" cy="4038600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78794C59-6A1F-402E-8D4D-F54F5D01F6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4000"/>
              <a:t>Factors Impacting Product Design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1794E5C-D0BB-46F6-A56C-3DE9F456859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2017713"/>
            <a:ext cx="3352800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l-GR" sz="1600"/>
              <a:t>Need to </a:t>
            </a:r>
            <a:r>
              <a:rPr lang="en-US" altLang="el-GR" sz="1600" b="1">
                <a:solidFill>
                  <a:schemeClr val="hlink"/>
                </a:solidFill>
              </a:rPr>
              <a:t>D</a:t>
            </a:r>
            <a:r>
              <a:rPr lang="en-US" altLang="el-GR" sz="1600" b="1"/>
              <a:t>esign </a:t>
            </a:r>
            <a:r>
              <a:rPr lang="en-US" altLang="el-GR" sz="1600" b="1">
                <a:solidFill>
                  <a:schemeClr val="hlink"/>
                </a:solidFill>
              </a:rPr>
              <a:t>f</a:t>
            </a:r>
            <a:r>
              <a:rPr lang="en-US" altLang="el-GR" sz="1600" b="1"/>
              <a:t>or</a:t>
            </a:r>
            <a:r>
              <a:rPr lang="en-US" altLang="el-GR" sz="1600"/>
              <a:t> </a:t>
            </a:r>
            <a:r>
              <a:rPr lang="en-US" altLang="el-GR" sz="1600" b="1">
                <a:solidFill>
                  <a:schemeClr val="hlink"/>
                </a:solidFill>
              </a:rPr>
              <a:t>M</a:t>
            </a:r>
            <a:r>
              <a:rPr lang="en-US" altLang="el-GR" sz="1600" b="1"/>
              <a:t>anufacturing</a:t>
            </a:r>
            <a:r>
              <a:rPr lang="en-US" altLang="el-GR" sz="1600"/>
              <a:t> – </a:t>
            </a:r>
            <a:r>
              <a:rPr lang="en-US" altLang="el-GR" sz="1600" b="1">
                <a:solidFill>
                  <a:schemeClr val="hlink"/>
                </a:solidFill>
              </a:rPr>
              <a:t>DFM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l-GR" sz="1600" b="1">
                <a:solidFill>
                  <a:schemeClr val="hlink"/>
                </a:solidFill>
              </a:rPr>
              <a:t>Series of guidelines to follow in order to produce a product easily and profitably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l-GR" sz="1400" b="1">
                <a:solidFill>
                  <a:schemeClr val="folHlink"/>
                </a:solidFill>
              </a:rPr>
              <a:t>Simplification - Minimize parts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l-GR" sz="1400" b="1">
                <a:solidFill>
                  <a:schemeClr val="folHlink"/>
                </a:solidFill>
              </a:rPr>
              <a:t>Standardization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l-GR" sz="1200" b="1">
                <a:solidFill>
                  <a:schemeClr val="folHlink"/>
                </a:solidFill>
              </a:rPr>
              <a:t>Design parts for multiply applications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l-GR" sz="1400" b="1">
                <a:solidFill>
                  <a:schemeClr val="folHlink"/>
                </a:solidFill>
              </a:rPr>
              <a:t>Use modular design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l-GR" sz="1400" b="1">
                <a:solidFill>
                  <a:schemeClr val="folHlink"/>
                </a:solidFill>
              </a:rPr>
              <a:t>Simplify operations</a:t>
            </a:r>
            <a:r>
              <a:rPr lang="en-US" altLang="el-GR" sz="1400" b="1"/>
              <a:t>	</a:t>
            </a:r>
          </a:p>
        </p:txBody>
      </p:sp>
      <p:pic>
        <p:nvPicPr>
          <p:cNvPr id="14341" name="Picture 10" descr="w0017-n">
            <a:extLst>
              <a:ext uri="{FF2B5EF4-FFF2-40B4-BE49-F238E27FC236}">
                <a16:creationId xmlns:a16="http://schemas.microsoft.com/office/drawing/2014/main" id="{011DBF66-7FB9-434E-AE7A-E596DBCB9B14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2600" y="2057400"/>
            <a:ext cx="4648200" cy="3124200"/>
          </a:xfr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BEFD3FEC-CA0A-4997-8114-669392210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3600"/>
              <a:t>Process Decisions-Vertical Integration &amp; Make or Buy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F153238D-CB70-4F5D-AA7E-B67E6A9850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905000"/>
            <a:ext cx="8650288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l-GR" sz="2000" b="1" i="1" u="sng">
                <a:solidFill>
                  <a:schemeClr val="folHlink"/>
                </a:solidFill>
              </a:rPr>
              <a:t>Vertical integration</a:t>
            </a:r>
            <a:r>
              <a:rPr lang="en-US" altLang="el-GR" sz="2000" b="1">
                <a:solidFill>
                  <a:schemeClr val="folHlink"/>
                </a:solidFill>
              </a:rPr>
              <a:t> refers to the degree a firm chooses to do processes itself- raw material to sales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/>
              <a:t>Backward Integration means moving closer to primary 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/>
              <a:t>Forward Integration means moving closer to customers</a:t>
            </a:r>
          </a:p>
          <a:p>
            <a:pPr lvl="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l-GR" sz="1400"/>
          </a:p>
          <a:p>
            <a:pPr eaLnBrk="1" hangingPunct="1">
              <a:lnSpc>
                <a:spcPct val="90000"/>
              </a:lnSpc>
            </a:pPr>
            <a:r>
              <a:rPr lang="en-US" altLang="el-GR" sz="2000" b="1">
                <a:solidFill>
                  <a:schemeClr val="folHlink"/>
                </a:solidFill>
              </a:rPr>
              <a:t>A firm’s </a:t>
            </a:r>
            <a:r>
              <a:rPr lang="en-US" altLang="el-GR" sz="2000" b="1" i="1">
                <a:solidFill>
                  <a:schemeClr val="folHlink"/>
                </a:solidFill>
              </a:rPr>
              <a:t>Make-or-Buy</a:t>
            </a:r>
            <a:r>
              <a:rPr lang="en-US" altLang="el-GR" sz="2000" b="1">
                <a:solidFill>
                  <a:schemeClr val="folHlink"/>
                </a:solidFill>
              </a:rPr>
              <a:t> choices should be based on the following considerations: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/>
              <a:t>Strategic impact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/>
              <a:t>Available capacity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/>
              <a:t>Expertise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/>
              <a:t>Quality considerations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/>
              <a:t>Speed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/>
              <a:t>Cost </a:t>
            </a:r>
            <a:r>
              <a:rPr lang="en-US" altLang="el-GR" sz="1600"/>
              <a:t>(fixed cost + variable cost)</a:t>
            </a:r>
            <a:r>
              <a:rPr lang="en-US" altLang="el-GR" sz="1000">
                <a:solidFill>
                  <a:schemeClr val="hlink"/>
                </a:solidFill>
              </a:rPr>
              <a:t>make</a:t>
            </a:r>
            <a:r>
              <a:rPr lang="en-US" altLang="el-GR" sz="1600"/>
              <a:t> = Cost (fixed cost + Variable cost)</a:t>
            </a:r>
            <a:r>
              <a:rPr lang="en-US" altLang="el-GR" sz="1000">
                <a:solidFill>
                  <a:schemeClr val="hlink"/>
                </a:solidFill>
              </a:rPr>
              <a:t>buy</a:t>
            </a:r>
            <a:r>
              <a:rPr lang="en-US" altLang="el-GR" sz="1600">
                <a:solidFill>
                  <a:schemeClr val="hlink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l-GR" sz="1800" b="1">
                <a:solidFill>
                  <a:schemeClr val="folHlink"/>
                </a:solidFill>
              </a:rPr>
              <a:t>Business are trending toward less </a:t>
            </a:r>
            <a:r>
              <a:rPr lang="en-US" altLang="el-GR" sz="1800" b="1" i="1" u="sng">
                <a:solidFill>
                  <a:schemeClr val="folHlink"/>
                </a:solidFill>
              </a:rPr>
              <a:t>backward integration</a:t>
            </a:r>
            <a:r>
              <a:rPr lang="en-US" altLang="el-GR" sz="1800" b="1">
                <a:solidFill>
                  <a:schemeClr val="folHlink"/>
                </a:solidFill>
              </a:rPr>
              <a:t>, more </a:t>
            </a:r>
            <a:r>
              <a:rPr lang="en-US" altLang="el-GR" sz="1800" b="1" i="1" u="sng">
                <a:solidFill>
                  <a:schemeClr val="folHlink"/>
                </a:solidFill>
              </a:rPr>
              <a:t>outsourcing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99BAB3-3EDF-4062-8FEB-60BA230543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3600"/>
              <a:t>Manufacturing Technology Decisions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68541E18-5583-44F9-8C0E-808EC70AF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l-GR" sz="2000" b="1">
                <a:solidFill>
                  <a:schemeClr val="folHlink"/>
                </a:solidFill>
              </a:rPr>
              <a:t>Simplify first then apply appropriate technology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l-GR" sz="2000"/>
              <a:t>Information Technology: ERP, GPS, RFID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l-GR" sz="2000"/>
              <a:t>Automation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l-GR" sz="2000"/>
              <a:t>Automated Material Handling: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l-GR" sz="1800"/>
              <a:t>Automated guided vehicles (AGV)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l-GR" sz="1800"/>
              <a:t>Automated storage &amp; retrieval systems (AS/RS)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l-GR" sz="2000"/>
              <a:t>Flexible Manufacturing Systems (FMS)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l-GR" sz="2000"/>
              <a:t>Robotics &amp; Numerically-Controlled (NC) equipment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92626754-E490-46C7-88FC-59A12E2B91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E-manufacturing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CA9D018-CD3F-4533-9325-F35A873C5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l-GR"/>
              <a:t>Web-based environment creates numerous business opportunities to include;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l-GR"/>
              <a:t>Product design collaboration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l-GR"/>
              <a:t>Process design collaboration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l-GR"/>
              <a:t>Computer-aided design – uses computer graphics to design new products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l-GR"/>
              <a:t>Computer-integrated manufacturing – integration of product design, process planning, and manufacturing using an integrated computer system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6A15D6C9-BF3A-4B7B-9E03-E59388086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How Are Services Different from Manufacturing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C61F9BD-F925-465E-9687-F70CD2A5D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Services are different from manufacturing as they;</a:t>
            </a:r>
          </a:p>
          <a:p>
            <a:pPr lvl="1" eaLnBrk="1" hangingPunct="1"/>
            <a:r>
              <a:rPr lang="en-US" altLang="el-GR"/>
              <a:t>Produce intangible products</a:t>
            </a:r>
          </a:p>
          <a:p>
            <a:pPr lvl="1" eaLnBrk="1" hangingPunct="1"/>
            <a:r>
              <a:rPr lang="en-US" altLang="el-GR"/>
              <a:t>Involve a high degree of customer contact</a:t>
            </a:r>
          </a:p>
          <a:p>
            <a:pPr eaLnBrk="1" hangingPunct="1"/>
            <a:r>
              <a:rPr lang="en-US" altLang="el-GR"/>
              <a:t>Type of service is classified according to degree of customer contact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4">
            <a:extLst>
              <a:ext uri="{FF2B5EF4-FFF2-40B4-BE49-F238E27FC236}">
                <a16:creationId xmlns:a16="http://schemas.microsoft.com/office/drawing/2014/main" id="{F76A862A-50E8-4D87-93F3-B1C28D5958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Designing Services</a:t>
            </a:r>
          </a:p>
        </p:txBody>
      </p:sp>
      <p:sp>
        <p:nvSpPr>
          <p:cNvPr id="36868" name="Rectangle 5">
            <a:extLst>
              <a:ext uri="{FF2B5EF4-FFF2-40B4-BE49-F238E27FC236}">
                <a16:creationId xmlns:a16="http://schemas.microsoft.com/office/drawing/2014/main" id="{9289F58E-3D08-4DE9-9533-303E2E14F1A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2017714"/>
            <a:ext cx="3886200" cy="45354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l-GR" sz="2000" b="1">
                <a:solidFill>
                  <a:schemeClr val="folHlink"/>
                </a:solidFill>
              </a:rPr>
              <a:t>Service Characteristics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2000"/>
              <a:t>Pure services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2000"/>
              <a:t>Quasi-Manufacturing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2000"/>
              <a:t>Mixed services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l-GR" sz="2000" b="1">
                <a:solidFill>
                  <a:schemeClr val="folHlink"/>
                </a:solidFill>
              </a:rPr>
              <a:t>Service Package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2000"/>
              <a:t>The physical goods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2000"/>
              <a:t>The sensual benefits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2000"/>
              <a:t>The psychological</a:t>
            </a:r>
            <a:r>
              <a:rPr lang="en-US" altLang="el-GR" sz="2000" b="1"/>
              <a:t> </a:t>
            </a:r>
            <a:r>
              <a:rPr lang="en-US" altLang="el-GR" sz="2000"/>
              <a:t>benefits</a:t>
            </a:r>
            <a:endParaRPr lang="en-US" altLang="el-GR"/>
          </a:p>
          <a:p>
            <a:pPr eaLnBrk="1" hangingPunct="1">
              <a:lnSpc>
                <a:spcPct val="90000"/>
              </a:lnSpc>
            </a:pPr>
            <a:r>
              <a:rPr lang="en-US" altLang="el-GR" sz="2000" b="1">
                <a:solidFill>
                  <a:schemeClr val="folHlink"/>
                </a:solidFill>
              </a:rPr>
              <a:t>Differing designs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2000"/>
              <a:t>Substitute technology for people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2000"/>
              <a:t>Get customer involved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2000"/>
              <a:t>High customer attention</a:t>
            </a:r>
          </a:p>
        </p:txBody>
      </p:sp>
      <p:pic>
        <p:nvPicPr>
          <p:cNvPr id="36869" name="Picture 7" descr="w0026-n">
            <a:extLst>
              <a:ext uri="{FF2B5EF4-FFF2-40B4-BE49-F238E27FC236}">
                <a16:creationId xmlns:a16="http://schemas.microsoft.com/office/drawing/2014/main" id="{1E1F2FC4-3AF8-4E83-8166-D6B08015A28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1905000"/>
            <a:ext cx="4648200" cy="45720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>
            <a:extLst>
              <a:ext uri="{FF2B5EF4-FFF2-40B4-BE49-F238E27FC236}">
                <a16:creationId xmlns:a16="http://schemas.microsoft.com/office/drawing/2014/main" id="{149D0209-EE43-4409-9661-398CC8A763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4000"/>
              <a:t>Product Design and Process Selection Across the Organization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0896145-EF43-4888-BC5D-9F4F1B786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l-GR"/>
              <a:t>Strategic and financial of product design and process selection mandates operations work closely across the organization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/>
              <a:t>Marketing is impacted by product that is produced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/>
              <a:t>Finance is integral to the product design and process selection issues due to frequent large financial outlays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>
            <a:extLst>
              <a:ext uri="{FF2B5EF4-FFF2-40B4-BE49-F238E27FC236}">
                <a16:creationId xmlns:a16="http://schemas.microsoft.com/office/drawing/2014/main" id="{8DA0DB92-DAF8-464B-86ED-C745B3417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3600" dirty="0"/>
              <a:t>Product Design and Process Selection Across the Organization - continued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D015DEF5-39C3-4248-9072-563FA729B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Strategic and financial of product design and process selection mandates operations work closely across the organization</a:t>
            </a:r>
          </a:p>
          <a:p>
            <a:pPr lvl="1" eaLnBrk="1" hangingPunct="1"/>
            <a:r>
              <a:rPr lang="en-US" altLang="el-GR"/>
              <a:t>Information services has to be developed to match the needs of the production process</a:t>
            </a:r>
          </a:p>
          <a:p>
            <a:pPr lvl="1" eaLnBrk="1" hangingPunct="1"/>
            <a:r>
              <a:rPr lang="en-US" altLang="el-GR"/>
              <a:t>Human resources provides important input to the process selection decisions for staffing needs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>
            <a:extLst>
              <a:ext uri="{FF2B5EF4-FFF2-40B4-BE49-F238E27FC236}">
                <a16:creationId xmlns:a16="http://schemas.microsoft.com/office/drawing/2014/main" id="{2F22FF42-3C74-4CEC-9DCD-DEB0DA07F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4400" dirty="0"/>
              <a:t>Product Design and Process Selection Across the Organization - continued</a:t>
            </a:r>
            <a:endParaRPr lang="en-US" altLang="el-GR" dirty="0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3026DF3A-5CBB-45A9-B7BA-03079FC00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l-GR" sz="2200"/>
              <a:t>Product design is the process of deciding on the unique characteristics and features of a company’s product  Process selection is the development of the process necessary to produce the product being designed.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l-GR" sz="2200"/>
              <a:t>Steps in product include idea generation, product screening, preliminary design and testing, and final design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l-GR" sz="2200"/>
              <a:t>Break-even analysis is a tool used to compute the amount of goods that have to be sold just to cover costs.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l-GR" sz="2200"/>
              <a:t>Production processes can be divided into two broad categories: intermittent and repetitive operation project to batch to line to continuous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400FAD2B-E9FD-48C8-A3D3-D36A3DCD0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4400" dirty="0"/>
              <a:t>Product Design and Process Selection Across the Organization - continued</a:t>
            </a:r>
            <a:endParaRPr lang="en-US" altLang="el-GR" dirty="0"/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F8CBF3CE-01E2-4672-8EF8-CC15F7D6DE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l-GR" sz="2400"/>
              <a:t>Product design and process selection decisions are linked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l-GR" sz="2400"/>
              <a:t>Process flow charts is used for viewing the flow of the processes involved in producing the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l-GR" sz="2400"/>
              <a:t>Different types of technologies can significantly enhance product and process design.  These include automation, automated material handling devices, CAD, NC, FMS, and CIM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l-GR" sz="2400"/>
              <a:t>Designing services have more complexities than manufacturing, because service produce an intangible product and typically have a high degree of customer contact.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FECC-7131-45B9-89BB-D840BC20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6232CD-CE0E-405C-9161-C012BE6465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343410"/>
              </p:ext>
            </p:extLst>
          </p:nvPr>
        </p:nvGraphicFramePr>
        <p:xfrm>
          <a:off x="2282220" y="1452775"/>
          <a:ext cx="7437437" cy="421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3" imgW="7437240" imgH="4213800" progId="Paint.Picture">
                  <p:embed/>
                </p:oleObj>
              </mc:Choice>
              <mc:Fallback>
                <p:oleObj name="Bitmap Image" r:id="rId3" imgW="7437240" imgH="4213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2220" y="1452775"/>
                        <a:ext cx="7437437" cy="421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740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5">
            <a:extLst>
              <a:ext uri="{FF2B5EF4-FFF2-40B4-BE49-F238E27FC236}">
                <a16:creationId xmlns:a16="http://schemas.microsoft.com/office/drawing/2014/main" id="{4F1B5AB8-C06D-41EC-AE0B-41D166DD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l-GR" sz="1400"/>
              <a:t>© 2007 Wiley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EF814C9-2274-4B02-AFE7-5E32B61CA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Factor In Product Life Cycle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E8F1BB06-B097-4E8C-9053-66B2D058A6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05000" y="2017713"/>
            <a:ext cx="3505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l-GR" sz="2000" b="1">
                <a:solidFill>
                  <a:schemeClr val="folHlink"/>
                </a:solidFill>
              </a:rPr>
              <a:t>Product life cycle – series of changing product demand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l-GR" sz="2000" b="1">
                <a:solidFill>
                  <a:schemeClr val="folHlink"/>
                </a:solidFill>
              </a:rPr>
              <a:t>Consider product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l-GR" sz="2000" b="1">
                <a:solidFill>
                  <a:schemeClr val="folHlink"/>
                </a:solidFill>
              </a:rPr>
              <a:t>    life cycle stages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 b="1"/>
              <a:t>Introduction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 b="1"/>
              <a:t>Growth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 b="1"/>
              <a:t>Maturity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sz="1800" b="1"/>
              <a:t>Decline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l-GR" sz="2000" b="1">
                <a:solidFill>
                  <a:schemeClr val="folHlink"/>
                </a:solidFill>
              </a:rPr>
              <a:t>Facility &amp; process investment depends on life cycle</a:t>
            </a:r>
          </a:p>
        </p:txBody>
      </p:sp>
      <p:pic>
        <p:nvPicPr>
          <p:cNvPr id="15365" name="Picture 10" descr="w0018-n">
            <a:extLst>
              <a:ext uri="{FF2B5EF4-FFF2-40B4-BE49-F238E27FC236}">
                <a16:creationId xmlns:a16="http://schemas.microsoft.com/office/drawing/2014/main" id="{A3A40291-FEA2-4B0C-A613-B87602DACCE8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0" y="2209800"/>
            <a:ext cx="5145088" cy="4648200"/>
          </a:xfr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FECC-7131-45B9-89BB-D840BC20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CD5F5D-DE16-4141-B467-5E4012DF3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101775"/>
              </p:ext>
            </p:extLst>
          </p:nvPr>
        </p:nvGraphicFramePr>
        <p:xfrm>
          <a:off x="2098675" y="1228725"/>
          <a:ext cx="7993063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Bitmap Image" r:id="rId3" imgW="7993440" imgH="4396680" progId="Paint.Picture">
                  <p:embed/>
                </p:oleObj>
              </mc:Choice>
              <mc:Fallback>
                <p:oleObj name="Bitmap Image" r:id="rId3" imgW="7993440" imgH="4396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8675" y="1228725"/>
                        <a:ext cx="7993063" cy="439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818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FECC-7131-45B9-89BB-D840BC20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Alternative 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E104E-5FF7-4CD5-8929-F20345BC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49" y="1519707"/>
            <a:ext cx="7984901" cy="38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59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0398-3E7A-4B53-9D90-21901A4F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04" y="0"/>
            <a:ext cx="10515600" cy="1325563"/>
          </a:xfrm>
        </p:spPr>
        <p:txBody>
          <a:bodyPr/>
          <a:lstStyle/>
          <a:p>
            <a:r>
              <a:rPr lang="en-IN" dirty="0"/>
              <a:t>Challenges of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102BB-7D38-49A2-8A57-1A7100376539}"/>
              </a:ext>
            </a:extLst>
          </p:cNvPr>
          <p:cNvSpPr txBox="1"/>
          <p:nvPr/>
        </p:nvSpPr>
        <p:spPr>
          <a:xfrm>
            <a:off x="747075" y="1502731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IN" dirty="0"/>
              <a:t>Strict Industry Regulations</a:t>
            </a:r>
          </a:p>
          <a:p>
            <a:pPr marL="342900" indent="-342900">
              <a:buFontTx/>
              <a:buAutoNum type="arabicParenR"/>
            </a:pPr>
            <a:r>
              <a:rPr lang="en-IN" b="0" i="0" dirty="0">
                <a:solidFill>
                  <a:srgbClr val="111111"/>
                </a:solidFill>
                <a:effectLst/>
                <a:latin typeface="Fira Sans" panose="020B0503050000020004" pitchFamily="34" charset="0"/>
              </a:rPr>
              <a:t>Product Inconsistencies</a:t>
            </a:r>
          </a:p>
          <a:p>
            <a:pPr marL="342900" indent="-342900">
              <a:buFontTx/>
              <a:buAutoNum type="arabicParenR"/>
            </a:pPr>
            <a:r>
              <a:rPr lang="en-IN" b="0" i="0" dirty="0">
                <a:solidFill>
                  <a:srgbClr val="111111"/>
                </a:solidFill>
                <a:effectLst/>
                <a:latin typeface="Fira Sans" panose="020B0503050000020004" pitchFamily="34" charset="0"/>
              </a:rPr>
              <a:t>Wasted Materials</a:t>
            </a:r>
          </a:p>
          <a:p>
            <a:pPr marL="342900" indent="-342900">
              <a:buFontTx/>
              <a:buAutoNum type="arabicParenR"/>
            </a:pPr>
            <a:r>
              <a:rPr lang="en-IN" b="0" i="0" dirty="0">
                <a:solidFill>
                  <a:srgbClr val="111111"/>
                </a:solidFill>
                <a:effectLst/>
                <a:latin typeface="Fira Sans" panose="020B0503050000020004" pitchFamily="34" charset="0"/>
              </a:rPr>
              <a:t>Environmental Consciousness</a:t>
            </a:r>
          </a:p>
          <a:p>
            <a:pPr marL="342900" indent="-342900">
              <a:buFontTx/>
              <a:buAutoNum type="arabicParenR"/>
            </a:pPr>
            <a:r>
              <a:rPr lang="en-US" b="0" i="0" dirty="0">
                <a:solidFill>
                  <a:srgbClr val="111111"/>
                </a:solidFill>
                <a:effectLst/>
                <a:latin typeface="Fira Sans" panose="020B0503050000020004" pitchFamily="34" charset="0"/>
              </a:rPr>
              <a:t>Lack of Supply Chain Transparency</a:t>
            </a:r>
          </a:p>
          <a:p>
            <a:pPr marL="342900" indent="-342900">
              <a:buAutoNum type="arabicParenR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8989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0398-3E7A-4B53-9D90-21901A4F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04" y="0"/>
            <a:ext cx="10515600" cy="1325563"/>
          </a:xfrm>
        </p:spPr>
        <p:txBody>
          <a:bodyPr/>
          <a:lstStyle/>
          <a:p>
            <a:r>
              <a:rPr lang="en-IN" dirty="0"/>
              <a:t>Challenges of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E3542-805E-46C8-BF6E-A68B9B87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02" y="1115115"/>
            <a:ext cx="7120594" cy="54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17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0398-3E7A-4B53-9D90-21901A4F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04" y="0"/>
            <a:ext cx="10515600" cy="1325563"/>
          </a:xfrm>
        </p:spPr>
        <p:txBody>
          <a:bodyPr/>
          <a:lstStyle/>
          <a:p>
            <a:r>
              <a:rPr lang="en-IN" dirty="0"/>
              <a:t>Challenges of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EB5DA-BEA7-4E19-97A7-6E523FFC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30" y="1209604"/>
            <a:ext cx="9405128" cy="54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97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0398-3E7A-4B53-9D90-21901A4F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of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81A5A-2B89-4F17-9E93-3846DC3CC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6" y="1281653"/>
            <a:ext cx="8268417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14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E1C3198A-96AE-4BCE-BEC3-70BF5D8FC5D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/>
          <a:lstStyle/>
          <a:p>
            <a:r>
              <a:rPr lang="en-US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Production Planning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360BD4-8844-4321-93F0-5D14D69AA31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2C6FE9-DB06-4ABF-8EE3-C56B335F0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Production Planning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E7DF4C-45E3-4A7E-806F-58C5877E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7B34-9B9B-4B7D-96E5-4A832E3C5773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6683BEF3-5C1E-4D6E-9F21-78D1A0C308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1"/>
            <a:ext cx="7772400" cy="474663"/>
          </a:xfrm>
        </p:spPr>
        <p:txBody>
          <a:bodyPr>
            <a:normAutofit fontScale="90000"/>
          </a:bodyPr>
          <a:lstStyle/>
          <a:p>
            <a:r>
              <a:rPr lang="en-US" altLang="en-US" sz="3200" b="1">
                <a:solidFill>
                  <a:srgbClr val="3333FF"/>
                </a:solidFill>
              </a:rPr>
              <a:t>Aggregate planning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75FFDA1-4C85-4C2F-A4C5-9EEA0F7D7B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38263"/>
            <a:ext cx="8229600" cy="47799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200" b="1" i="1"/>
              <a:t>Definition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200"/>
              <a:t>		Choosing production rates, work force levels, and 	inventory levels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1400"/>
          </a:p>
          <a:p>
            <a:pPr>
              <a:lnSpc>
                <a:spcPct val="90000"/>
              </a:lnSpc>
            </a:pPr>
            <a:r>
              <a:rPr lang="en-US" altLang="en-US" sz="2200" b="1" i="1">
                <a:cs typeface="Arial" panose="020B0604020202020204" pitchFamily="34" charset="0"/>
              </a:rPr>
              <a:t>Horizon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200">
                <a:cs typeface="Arial" panose="020B0604020202020204" pitchFamily="34" charset="0"/>
              </a:rPr>
              <a:t>		6-18 months into future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400"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200" b="1" i="1">
                <a:cs typeface="Arial" panose="020B0604020202020204" pitchFamily="34" charset="0"/>
              </a:rPr>
              <a:t>Prerequisites</a:t>
            </a:r>
          </a:p>
          <a:p>
            <a:pPr lvl="2">
              <a:lnSpc>
                <a:spcPct val="90000"/>
              </a:lnSpc>
            </a:pPr>
            <a:r>
              <a:rPr lang="en-US" altLang="en-US" sz="2200">
                <a:cs typeface="Arial" panose="020B0604020202020204" pitchFamily="34" charset="0"/>
              </a:rPr>
              <a:t>Forecasting</a:t>
            </a:r>
          </a:p>
          <a:p>
            <a:pPr lvl="2">
              <a:lnSpc>
                <a:spcPct val="90000"/>
              </a:lnSpc>
            </a:pPr>
            <a:r>
              <a:rPr lang="en-US" altLang="en-US" sz="2200">
                <a:cs typeface="Arial" panose="020B0604020202020204" pitchFamily="34" charset="0"/>
              </a:rPr>
              <a:t>Company policies on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altLang="en-US" sz="2200">
                <a:cs typeface="Arial" panose="020B0604020202020204" pitchFamily="34" charset="0"/>
              </a:rPr>
              <a:t>		Max./min. inventories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200">
                <a:cs typeface="Arial" panose="020B0604020202020204" pitchFamily="34" charset="0"/>
              </a:rPr>
              <a:t>			Hiring/firing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200">
                <a:cs typeface="Arial" panose="020B0604020202020204" pitchFamily="34" charset="0"/>
              </a:rPr>
              <a:t>			Overtime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B3942-77A0-46F2-8FE8-74A6952D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Production Planning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D84BA-811B-4F67-A990-30033F84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A2B1-667E-4D23-BD9F-035F1DC6C3B9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1E9A3102-8BDC-4B0B-8724-90A4DE3CBA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404813"/>
            <a:ext cx="8229600" cy="1181100"/>
          </a:xfrm>
        </p:spPr>
        <p:txBody>
          <a:bodyPr/>
          <a:lstStyle/>
          <a:p>
            <a:r>
              <a:rPr lang="en-US" altLang="en-US" sz="3200" b="1">
                <a:solidFill>
                  <a:srgbClr val="3333FF"/>
                </a:solidFill>
              </a:rPr>
              <a:t>Policy considerations in aggregate planning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954333D-C5BC-4B82-8E4D-80C552FFA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2036763"/>
            <a:ext cx="7772400" cy="38973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b="1" i="1"/>
              <a:t>Flexibility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/>
              <a:t>	Are work force and inventories maintained at a level sufficient to meet unexpected demand?</a:t>
            </a:r>
          </a:p>
          <a:p>
            <a:pPr>
              <a:lnSpc>
                <a:spcPct val="80000"/>
              </a:lnSpc>
            </a:pPr>
            <a:endParaRPr lang="en-US" altLang="en-US" sz="2400" u="sng"/>
          </a:p>
          <a:p>
            <a:pPr>
              <a:lnSpc>
                <a:spcPct val="80000"/>
              </a:lnSpc>
            </a:pPr>
            <a:r>
              <a:rPr lang="en-US" altLang="en-US" sz="2400" b="1" i="1"/>
              <a:t>Work force stability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/>
              <a:t>	Improves quality, productivity, union relations</a:t>
            </a:r>
          </a:p>
          <a:p>
            <a:pPr>
              <a:lnSpc>
                <a:spcPct val="80000"/>
              </a:lnSpc>
            </a:pPr>
            <a:endParaRPr lang="en-US" altLang="en-US" sz="2400" u="sng"/>
          </a:p>
          <a:p>
            <a:pPr>
              <a:lnSpc>
                <a:spcPct val="80000"/>
              </a:lnSpc>
            </a:pPr>
            <a:r>
              <a:rPr lang="en-US" altLang="en-US" sz="2400" b="1" i="1"/>
              <a:t>Production rate stability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/>
              <a:t>	Makes materials planning easier, reduces uncertainty in physical distribution</a:t>
            </a:r>
          </a:p>
          <a:p>
            <a:pPr>
              <a:lnSpc>
                <a:spcPct val="80000"/>
              </a:lnSpc>
            </a:pPr>
            <a:endParaRPr lang="en-US" altLang="en-US" sz="2400" u="sng"/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E2B19ACE-3198-4C1D-8BCD-D2D4A8CFF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6019800"/>
            <a:ext cx="859723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/>
              <a:t>APP.xls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047168B-C37A-4E2D-9946-1C2F65BA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Production Planning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B7577C-C985-4719-B1DE-A985DAD7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C35D-DEFC-43D7-A566-9A6E4350DB5C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3ADDD10D-E630-4B58-B81B-9BDC6DE3B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73101"/>
            <a:ext cx="7772400" cy="1008063"/>
          </a:xfrm>
        </p:spPr>
        <p:txBody>
          <a:bodyPr/>
          <a:lstStyle/>
          <a:p>
            <a:r>
              <a:rPr lang="en-US" altLang="en-US" sz="3200" b="1">
                <a:solidFill>
                  <a:srgbClr val="3333FF"/>
                </a:solidFill>
              </a:rPr>
              <a:t>Policy considerations in aggregate planning (cont.)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7975F5C-F4BC-4F3A-B430-AD37F7D02D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2049463"/>
            <a:ext cx="7772400" cy="3744912"/>
          </a:xfrm>
        </p:spPr>
        <p:txBody>
          <a:bodyPr/>
          <a:lstStyle/>
          <a:p>
            <a:r>
              <a:rPr lang="en-US" altLang="en-US" sz="2400" b="1" i="1"/>
              <a:t>Production capacity</a:t>
            </a:r>
          </a:p>
          <a:p>
            <a:pPr lvl="1">
              <a:buFontTx/>
              <a:buNone/>
            </a:pPr>
            <a:r>
              <a:rPr lang="en-US" altLang="en-US"/>
              <a:t>	Will overtime reduce quality?  When will physical capacity (space, machinery, equipment) become inadequate?</a:t>
            </a:r>
          </a:p>
          <a:p>
            <a:endParaRPr lang="en-US" altLang="en-US" sz="2400" u="sng"/>
          </a:p>
          <a:p>
            <a:r>
              <a:rPr lang="en-US" altLang="en-US" sz="2400" b="1" i="1"/>
              <a:t>Customer service</a:t>
            </a:r>
          </a:p>
          <a:p>
            <a:pPr lvl="1">
              <a:buFontTx/>
              <a:buNone/>
            </a:pPr>
            <a:r>
              <a:rPr lang="en-US" altLang="en-US"/>
              <a:t>	Have lead time and stock availability goals been met?</a:t>
            </a:r>
            <a:endParaRPr lang="en-US" altLang="en-US" u="sng"/>
          </a:p>
          <a:p>
            <a:endParaRPr lang="en-US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5">
            <a:extLst>
              <a:ext uri="{FF2B5EF4-FFF2-40B4-BE49-F238E27FC236}">
                <a16:creationId xmlns:a16="http://schemas.microsoft.com/office/drawing/2014/main" id="{B49F18B9-DE27-492A-AAF3-4B8850C4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l-GR" sz="1400"/>
              <a:t>© 2007 Wiley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0FBA5E91-2581-49B6-8D2E-47B1C9E362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3600"/>
              <a:t>Concurrent Engineering</a:t>
            </a:r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B7382E68-8DEF-4D5D-B6B7-B34FA26DB78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981200"/>
            <a:ext cx="3962400" cy="4114800"/>
          </a:xfrm>
        </p:spPr>
        <p:txBody>
          <a:bodyPr/>
          <a:lstStyle/>
          <a:p>
            <a:pPr eaLnBrk="1" hangingPunct="1">
              <a:lnSpc>
                <a:spcPct val="105000"/>
              </a:lnSpc>
            </a:pPr>
            <a:r>
              <a:rPr lang="en-US" altLang="el-GR" sz="1400" b="1">
                <a:solidFill>
                  <a:schemeClr val="folHlink"/>
                </a:solidFill>
              </a:rPr>
              <a:t>Old “over-the –wall” sequential design process should not be used</a:t>
            </a:r>
          </a:p>
          <a:p>
            <a:pPr lvl="1" eaLnBrk="1" hangingPunct="1">
              <a:lnSpc>
                <a:spcPct val="135000"/>
              </a:lnSpc>
            </a:pPr>
            <a:r>
              <a:rPr lang="en-US" altLang="el-GR" sz="1200"/>
              <a:t>Each function did its work and passed it to the next function</a:t>
            </a:r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None/>
            </a:pPr>
            <a:endParaRPr lang="en-US" altLang="el-GR" sz="1400"/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None/>
            </a:pPr>
            <a:endParaRPr lang="en-US" altLang="el-GR" sz="1400"/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None/>
            </a:pPr>
            <a:endParaRPr lang="en-US" altLang="el-GR" sz="1400"/>
          </a:p>
          <a:p>
            <a:pPr eaLnBrk="1" hangingPunct="1">
              <a:lnSpc>
                <a:spcPct val="105000"/>
              </a:lnSpc>
            </a:pPr>
            <a:r>
              <a:rPr lang="en-US" altLang="el-GR" sz="1400" b="1">
                <a:solidFill>
                  <a:schemeClr val="folHlink"/>
                </a:solidFill>
              </a:rPr>
              <a:t>Replace with a Concurrent Engineering process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l-GR" sz="1200"/>
              <a:t>All functions form a design team working together to develop specifications, involve customers early, solve potential problems, reduce costs, &amp; shorten time to market</a:t>
            </a: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altLang="el-GR" sz="1400"/>
              <a:t>		</a:t>
            </a:r>
          </a:p>
        </p:txBody>
      </p:sp>
      <p:sp>
        <p:nvSpPr>
          <p:cNvPr id="16389" name="Text Box 10">
            <a:extLst>
              <a:ext uri="{FF2B5EF4-FFF2-40B4-BE49-F238E27FC236}">
                <a16:creationId xmlns:a16="http://schemas.microsoft.com/office/drawing/2014/main" id="{6CB478FD-62F0-4DBC-9A4B-5127117BF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343401"/>
            <a:ext cx="335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l-GR" altLang="el-GR" sz="1800"/>
          </a:p>
        </p:txBody>
      </p:sp>
      <p:sp>
        <p:nvSpPr>
          <p:cNvPr id="16390" name="Text Box 11">
            <a:extLst>
              <a:ext uri="{FF2B5EF4-FFF2-40B4-BE49-F238E27FC236}">
                <a16:creationId xmlns:a16="http://schemas.microsoft.com/office/drawing/2014/main" id="{FD65939C-07C8-4D56-8889-E00C021E5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724401"/>
            <a:ext cx="381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l-GR" altLang="el-GR" sz="1800"/>
          </a:p>
        </p:txBody>
      </p:sp>
      <p:pic>
        <p:nvPicPr>
          <p:cNvPr id="16391" name="Picture 17" descr="w0019-n">
            <a:extLst>
              <a:ext uri="{FF2B5EF4-FFF2-40B4-BE49-F238E27FC236}">
                <a16:creationId xmlns:a16="http://schemas.microsoft.com/office/drawing/2014/main" id="{7E58C8C7-323E-4993-AD44-AD2B400945E2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0" y="1981200"/>
            <a:ext cx="5105400" cy="4267200"/>
          </a:xfr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798B147-B751-4886-83ED-B99631BD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Production Planning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78DAA2B-93FA-43C0-AE83-3E337D3F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BE75-D691-4A0F-8C5F-A921C9663ECA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2E732BC5-F1C3-4BC3-BD97-7F599451B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73101"/>
            <a:ext cx="7772400" cy="530225"/>
          </a:xfrm>
        </p:spPr>
        <p:txBody>
          <a:bodyPr>
            <a:normAutofit fontScale="90000"/>
          </a:bodyPr>
          <a:lstStyle/>
          <a:p>
            <a:r>
              <a:rPr lang="en-US" altLang="en-US" sz="3200" b="1">
                <a:solidFill>
                  <a:srgbClr val="3333FF"/>
                </a:solidFill>
              </a:rPr>
              <a:t>Aggregate planning in services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928F4F0-962B-42DA-8A07-29F5E0B51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560514"/>
            <a:ext cx="8229600" cy="45291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200" b="1" i="1"/>
              <a:t>Definition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200"/>
              <a:t>		Balancing service capacity with demand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000"/>
          </a:p>
          <a:p>
            <a:pPr>
              <a:lnSpc>
                <a:spcPct val="80000"/>
              </a:lnSpc>
            </a:pPr>
            <a:r>
              <a:rPr lang="en-US" altLang="en-US" sz="2200" b="1" i="1"/>
              <a:t>Tactics</a:t>
            </a:r>
          </a:p>
          <a:p>
            <a:pPr lvl="2">
              <a:lnSpc>
                <a:spcPct val="80000"/>
              </a:lnSpc>
            </a:pPr>
            <a:r>
              <a:rPr lang="en-US" altLang="en-US" sz="2200"/>
              <a:t>Change operating hours</a:t>
            </a:r>
          </a:p>
          <a:p>
            <a:pPr lvl="2">
              <a:lnSpc>
                <a:spcPct val="80000"/>
              </a:lnSpc>
            </a:pPr>
            <a:r>
              <a:rPr lang="en-US" altLang="en-US" sz="2200"/>
              <a:t>Change staffing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en-US" sz="2200"/>
              <a:t>		Nbr. of workers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en-US" sz="2200"/>
              <a:t>		Full vs. part-time</a:t>
            </a:r>
          </a:p>
          <a:p>
            <a:pPr lvl="2">
              <a:lnSpc>
                <a:spcPct val="80000"/>
              </a:lnSpc>
            </a:pPr>
            <a:r>
              <a:rPr lang="en-US" altLang="en-US" sz="2200"/>
              <a:t>Modify type of service</a:t>
            </a:r>
          </a:p>
          <a:p>
            <a:pPr lvl="2">
              <a:lnSpc>
                <a:spcPct val="80000"/>
              </a:lnSpc>
            </a:pPr>
            <a:r>
              <a:rPr lang="en-US" altLang="en-US" sz="2200"/>
              <a:t>Influence demand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200"/>
              <a:t>		    	Advertising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200"/>
              <a:t>		    	Pricing</a:t>
            </a:r>
          </a:p>
          <a:p>
            <a:pPr lvl="2">
              <a:lnSpc>
                <a:spcPct val="80000"/>
              </a:lnSpc>
            </a:pPr>
            <a:r>
              <a:rPr lang="en-US" altLang="en-US" sz="2200"/>
              <a:t>Build more service outlets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706718E-8072-4E66-B8F2-A1A5B4A8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Production Planning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B4387F-91D3-4227-ADD7-E4F4CE60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C02B-8EB6-4298-A194-B059293A2635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7FCC1C47-DBCE-463E-A5E9-7DCEB68534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47664"/>
            <a:ext cx="8229600" cy="1004887"/>
          </a:xfrm>
        </p:spPr>
        <p:txBody>
          <a:bodyPr/>
          <a:lstStyle/>
          <a:p>
            <a:r>
              <a:rPr lang="en-US" altLang="en-US" sz="3200" b="1">
                <a:solidFill>
                  <a:srgbClr val="3333FF"/>
                </a:solidFill>
              </a:rPr>
              <a:t>Aggregate planning in services (cont.)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89F001C3-BC94-44A5-B52C-4014D3B660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52625"/>
            <a:ext cx="7772400" cy="3627438"/>
          </a:xfrm>
        </p:spPr>
        <p:txBody>
          <a:bodyPr/>
          <a:lstStyle/>
          <a:p>
            <a:r>
              <a:rPr lang="en-US" altLang="en-US" sz="2400" b="1" i="1"/>
              <a:t>Evaluation</a:t>
            </a:r>
          </a:p>
          <a:p>
            <a:pPr lvl="2"/>
            <a:r>
              <a:rPr lang="en-US" altLang="en-US"/>
              <a:t>Waiting time</a:t>
            </a:r>
          </a:p>
          <a:p>
            <a:pPr lvl="2"/>
            <a:r>
              <a:rPr lang="en-US" altLang="en-US"/>
              <a:t>Throughput</a:t>
            </a:r>
          </a:p>
          <a:p>
            <a:pPr lvl="2"/>
            <a:r>
              <a:rPr lang="en-US" altLang="en-US"/>
              <a:t>Service time</a:t>
            </a:r>
          </a:p>
          <a:p>
            <a:pPr lvl="2"/>
            <a:r>
              <a:rPr lang="en-US" altLang="en-US"/>
              <a:t>Nbr. of lost customers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>
            <a:extLst>
              <a:ext uri="{FF2B5EF4-FFF2-40B4-BE49-F238E27FC236}">
                <a16:creationId xmlns:a16="http://schemas.microsoft.com/office/drawing/2014/main" id="{B129C4CA-16A7-4F70-9A61-B8A97136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l-GR" sz="1400"/>
              <a:t>© 2007 Wiley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2C929C3-FE0D-4173-B636-BF155C26B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Process Selection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BE22F92-5615-43EC-93CF-8A9C1D40C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2017714"/>
            <a:ext cx="8077200" cy="40782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l-GR" b="1">
                <a:solidFill>
                  <a:schemeClr val="folHlink"/>
                </a:solidFill>
              </a:rPr>
              <a:t>Product design considerations must include the process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l-GR" b="1">
                <a:solidFill>
                  <a:schemeClr val="folHlink"/>
                </a:solidFill>
              </a:rPr>
              <a:t>Two broad process classifications include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b="1">
                <a:solidFill>
                  <a:schemeClr val="folHlink"/>
                </a:solidFill>
              </a:rPr>
              <a:t>Intermittent operations – produce a variety of products in lower volumes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l-GR" b="1">
                <a:solidFill>
                  <a:schemeClr val="folHlink"/>
                </a:solidFill>
              </a:rPr>
              <a:t>Repetitive operations – produce one or a few standardized products in high volume</a:t>
            </a:r>
            <a:endParaRPr lang="en-US" altLang="el-G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B38C5389-81B8-4FA8-977C-5156A128F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Process Selection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FC9DBF5-D127-4CD6-A9CF-96BA1ED4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2017714"/>
            <a:ext cx="8077200" cy="4078287"/>
          </a:xfrm>
        </p:spPr>
        <p:txBody>
          <a:bodyPr/>
          <a:lstStyle/>
          <a:p>
            <a:pPr eaLnBrk="1" hangingPunct="1"/>
            <a:r>
              <a:rPr lang="en-US" altLang="el-GR" b="1">
                <a:solidFill>
                  <a:schemeClr val="folHlink"/>
                </a:solidFill>
              </a:rPr>
              <a:t>Process selection is based on five considerations</a:t>
            </a:r>
          </a:p>
          <a:p>
            <a:pPr lvl="1" eaLnBrk="1" hangingPunct="1"/>
            <a:r>
              <a:rPr lang="en-US" altLang="el-GR"/>
              <a:t>Type of process; range from intermittent to continuous</a:t>
            </a:r>
          </a:p>
          <a:p>
            <a:pPr lvl="1" eaLnBrk="1" hangingPunct="1"/>
            <a:r>
              <a:rPr lang="en-US" altLang="el-GR"/>
              <a:t>Degree of vertical integration</a:t>
            </a:r>
          </a:p>
          <a:p>
            <a:pPr lvl="1" eaLnBrk="1" hangingPunct="1"/>
            <a:r>
              <a:rPr lang="en-US" altLang="el-GR"/>
              <a:t>Flexibility of resources</a:t>
            </a:r>
          </a:p>
          <a:p>
            <a:pPr lvl="1" eaLnBrk="1" hangingPunct="1"/>
            <a:r>
              <a:rPr lang="en-US" altLang="el-GR"/>
              <a:t>Mix between capital &amp; human resources</a:t>
            </a:r>
          </a:p>
          <a:p>
            <a:pPr lvl="1" eaLnBrk="1" hangingPunct="1"/>
            <a:r>
              <a:rPr lang="en-US" altLang="el-GR"/>
              <a:t>Degree of customer contact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l-G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AF9716BA-F8C9-4A86-A35A-CDD27ED6F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/>
              <a:t>Process Selection</a:t>
            </a:r>
          </a:p>
        </p:txBody>
      </p:sp>
      <p:sp>
        <p:nvSpPr>
          <p:cNvPr id="19460" name="Rectangle 5">
            <a:extLst>
              <a:ext uri="{FF2B5EF4-FFF2-40B4-BE49-F238E27FC236}">
                <a16:creationId xmlns:a16="http://schemas.microsoft.com/office/drawing/2014/main" id="{26FA959E-9F5A-4013-9522-3CFEDEA2FD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l-GR"/>
              <a:t>Process types can be: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l-GR"/>
              <a:t>Project process – make a one-at-a-time product exactly to customer specifications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l-GR"/>
              <a:t>Batch process – small quantities of product in groups or batches based on customer orders or specifications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l-GR"/>
              <a:t>Line process – large quantities of a standard product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l-GR"/>
              <a:t>Continuous process – very high volumes of a fully standard product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l-GR"/>
              <a:t>Process types exist on a continuum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5F6084CE-11BE-46DD-9BCD-C30E26829A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3400"/>
              <a:t>Underlying Process Relationship Between Volume and Standardization Continuum</a:t>
            </a:r>
          </a:p>
        </p:txBody>
      </p:sp>
      <p:pic>
        <p:nvPicPr>
          <p:cNvPr id="20484" name="Picture 14" descr="w0020-n">
            <a:extLst>
              <a:ext uri="{FF2B5EF4-FFF2-40B4-BE49-F238E27FC236}">
                <a16:creationId xmlns:a16="http://schemas.microsoft.com/office/drawing/2014/main" id="{74AE8E4E-99D2-4685-B795-3AA4F7ECF612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981200"/>
            <a:ext cx="7543800" cy="4495800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27F75E43-3206-4FC6-9323-1BDBF87D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l-GR" sz="1400"/>
              <a:t>© 2007 Wiley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5BACFF5-EFFF-49EE-AB50-4E998B46FB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l-GR" sz="4000"/>
              <a:t>Differences between Intermittent and Continuous Operations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B3040C0F-739B-4F64-9AF1-B7C3D2ECFBF5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2057400"/>
            <a:ext cx="8610600" cy="4572000"/>
          </a:xfr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5686AF2F7A234F83E05E4175546FC8" ma:contentTypeVersion="4" ma:contentTypeDescription="Create a new document." ma:contentTypeScope="" ma:versionID="99a486f0c5e6750aa0555e04c5a44ef0">
  <xsd:schema xmlns:xsd="http://www.w3.org/2001/XMLSchema" xmlns:xs="http://www.w3.org/2001/XMLSchema" xmlns:p="http://schemas.microsoft.com/office/2006/metadata/properties" xmlns:ns2="dd6b9cde-da1d-4853-bc66-86ea298981a8" targetNamespace="http://schemas.microsoft.com/office/2006/metadata/properties" ma:root="true" ma:fieldsID="0c3d122020e3d5ac8c7f00c86e50fe66" ns2:_="">
    <xsd:import namespace="dd6b9cde-da1d-4853-bc66-86ea298981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6b9cde-da1d-4853-bc66-86ea298981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EB4BFD-1587-4D4C-9968-25255F437783}"/>
</file>

<file path=customXml/itemProps2.xml><?xml version="1.0" encoding="utf-8"?>
<ds:datastoreItem xmlns:ds="http://schemas.openxmlformats.org/officeDocument/2006/customXml" ds:itemID="{48CA4776-C601-46E6-9832-C2EB6C295A7B}"/>
</file>

<file path=customXml/itemProps3.xml><?xml version="1.0" encoding="utf-8"?>
<ds:datastoreItem xmlns:ds="http://schemas.openxmlformats.org/officeDocument/2006/customXml" ds:itemID="{AD56F3F2-25E4-4AA6-92E5-29EDDC5E2880}"/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1326</Words>
  <Application>Microsoft Office PowerPoint</Application>
  <PresentationFormat>Widescreen</PresentationFormat>
  <Paragraphs>227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Fira Sans</vt:lpstr>
      <vt:lpstr>Tahoma</vt:lpstr>
      <vt:lpstr>Wingdings</vt:lpstr>
      <vt:lpstr>Office Theme</vt:lpstr>
      <vt:lpstr>Microsoft Photo Editor 3.0 Photo</vt:lpstr>
      <vt:lpstr>Microsoft Graph Chart</vt:lpstr>
      <vt:lpstr>Paintbrush Picture</vt:lpstr>
      <vt:lpstr>Guidelines for selection process</vt:lpstr>
      <vt:lpstr>Factors Impacting Product Design</vt:lpstr>
      <vt:lpstr>Factor In Product Life Cycle</vt:lpstr>
      <vt:lpstr>Concurrent Engineering</vt:lpstr>
      <vt:lpstr>Process Selection</vt:lpstr>
      <vt:lpstr>Process Selection</vt:lpstr>
      <vt:lpstr>Process Selection</vt:lpstr>
      <vt:lpstr>Underlying Process Relationship Between Volume and Standardization Continuum</vt:lpstr>
      <vt:lpstr>Differences between Intermittent and Continuous Operations</vt:lpstr>
      <vt:lpstr>Designing Processes </vt:lpstr>
      <vt:lpstr>Process Design Tools</vt:lpstr>
      <vt:lpstr>Facility Layout and Process Choice</vt:lpstr>
      <vt:lpstr>Process Performance Metrics</vt:lpstr>
      <vt:lpstr>Process Performance Metrics</vt:lpstr>
      <vt:lpstr>Linking Product Design &amp; Process Selection</vt:lpstr>
      <vt:lpstr>Linking Design &amp; Process Selection</vt:lpstr>
      <vt:lpstr>Intermittent VS. Repetitive Layouts </vt:lpstr>
      <vt:lpstr>Product and Service Strategy </vt:lpstr>
      <vt:lpstr>Product and Service Strategy Options</vt:lpstr>
      <vt:lpstr>Process Decisions-Vertical Integration &amp; Make or Buy</vt:lpstr>
      <vt:lpstr>Manufacturing Technology Decisions</vt:lpstr>
      <vt:lpstr>E-manufacturing</vt:lpstr>
      <vt:lpstr>How Are Services Different from Manufacturing</vt:lpstr>
      <vt:lpstr>Designing Services</vt:lpstr>
      <vt:lpstr>Product Design and Process Selection Across the Organization</vt:lpstr>
      <vt:lpstr>Product Design and Process Selection Across the Organization - continued</vt:lpstr>
      <vt:lpstr>Product Design and Process Selection Across the Organization - continued</vt:lpstr>
      <vt:lpstr>Product Design and Process Selection Across the Organization - continued</vt:lpstr>
      <vt:lpstr>Solutions</vt:lpstr>
      <vt:lpstr>Solutions</vt:lpstr>
      <vt:lpstr>Alternative technologies</vt:lpstr>
      <vt:lpstr>Challenges of selection</vt:lpstr>
      <vt:lpstr>Challenges of selection</vt:lpstr>
      <vt:lpstr>Challenges of selection</vt:lpstr>
      <vt:lpstr>Challenges of selection</vt:lpstr>
      <vt:lpstr>Production Planning</vt:lpstr>
      <vt:lpstr>Aggregate planning</vt:lpstr>
      <vt:lpstr>Policy considerations in aggregate planning</vt:lpstr>
      <vt:lpstr>Policy considerations in aggregate planning (cont.)</vt:lpstr>
      <vt:lpstr>Aggregate planning in services</vt:lpstr>
      <vt:lpstr>Aggregate planning in services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Guidelines for selection process</dc:title>
  <dc:creator>mskarahar@outlook.com</dc:creator>
  <cp:lastModifiedBy>mskarahar@outlook.com</cp:lastModifiedBy>
  <cp:revision>3</cp:revision>
  <dcterms:created xsi:type="dcterms:W3CDTF">2021-12-09T09:48:19Z</dcterms:created>
  <dcterms:modified xsi:type="dcterms:W3CDTF">2021-12-09T10:56:54Z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0x0101006E5686AF2F7A234F83E05E4175546FC8</vt:lpwstr>
  </property>
</Properties>
</file>